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0"/>
  </p:notes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koto" charset="1" panose="000000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Light" charset="1" panose="020B03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Ultra-Bold" charset="1" panose="00000000000000000000"/>
      <p:regular r:id="rId17"/>
    </p:embeddedFont>
    <p:embeddedFont>
      <p:font typeface="Open Sans Ultra-Bold Italics" charset="1" panose="000000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  <p:embeddedFont>
      <p:font typeface="Montserrat Thin" charset="1" panose="00000300000000000000"/>
      <p:regular r:id="rId23"/>
    </p:embeddedFont>
    <p:embeddedFont>
      <p:font typeface="Montserrat Thin Italics" charset="1" panose="00000300000000000000"/>
      <p:regular r:id="rId24"/>
    </p:embeddedFont>
    <p:embeddedFont>
      <p:font typeface="Montserrat Extra-Light" charset="1" panose="00000300000000000000"/>
      <p:regular r:id="rId25"/>
    </p:embeddedFont>
    <p:embeddedFont>
      <p:font typeface="Montserrat Extra-Light Italics" charset="1" panose="00000300000000000000"/>
      <p:regular r:id="rId26"/>
    </p:embeddedFont>
    <p:embeddedFont>
      <p:font typeface="Montserrat Light" charset="1" panose="00000400000000000000"/>
      <p:regular r:id="rId27"/>
    </p:embeddedFont>
    <p:embeddedFont>
      <p:font typeface="Montserrat Light Italics" charset="1" panose="000004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Medium Italics" charset="1" panose="00000600000000000000"/>
      <p:regular r:id="rId30"/>
    </p:embeddedFont>
    <p:embeddedFont>
      <p:font typeface="Montserrat Semi-Bold" charset="1" panose="00000700000000000000"/>
      <p:regular r:id="rId31"/>
    </p:embeddedFont>
    <p:embeddedFont>
      <p:font typeface="Montserrat Semi-Bold Italics" charset="1" panose="00000700000000000000"/>
      <p:regular r:id="rId32"/>
    </p:embeddedFont>
    <p:embeddedFont>
      <p:font typeface="Montserrat Ultra-Bold" charset="1" panose="00000900000000000000"/>
      <p:regular r:id="rId33"/>
    </p:embeddedFont>
    <p:embeddedFont>
      <p:font typeface="Montserrat Ultra-Bold Italics" charset="1" panose="00000900000000000000"/>
      <p:regular r:id="rId34"/>
    </p:embeddedFont>
    <p:embeddedFont>
      <p:font typeface="Montserrat Heavy" charset="1" panose="00000A00000000000000"/>
      <p:regular r:id="rId35"/>
    </p:embeddedFont>
    <p:embeddedFont>
      <p:font typeface="Montserra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notesMasters/notesMaster1.xml" Type="http://schemas.openxmlformats.org/officeDocument/2006/relationships/notesMaster"/><Relationship Id="rId51" Target="theme/theme2.xml" Type="http://schemas.openxmlformats.org/officeDocument/2006/relationships/theme"/><Relationship Id="rId52" Target="notesSlides/notesSlide1.xml" Type="http://schemas.openxmlformats.org/officeDocument/2006/relationships/notesSlide"/><Relationship Id="rId53" Target="notesSlides/notesSlide2.xml" Type="http://schemas.openxmlformats.org/officeDocument/2006/relationships/notesSlide"/><Relationship Id="rId54" Target="notesSlides/notesSlide3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Analyzing employee data offers valuable insights </a:t>
            </a:r>
          </a:p>
          <a:p>
            <a:r>
              <a:rPr lang="en-US"/>
              <a:t/>
            </a:r>
          </a:p>
          <a:p>
            <a:r>
              <a:rPr lang="en-US"/>
              <a:t>But ethical guidelines are crucial to protect privacy and rights.</a:t>
            </a:r>
          </a:p>
          <a:p>
            <a:r>
              <a:rPr lang="en-US"/>
              <a:t/>
            </a:r>
          </a:p>
          <a:p>
            <a:r>
              <a:rPr lang="en-US"/>
              <a:t>This framework ensures responsible data analysis through the following key ethical principles: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Oversight and Accountability:</a:t>
            </a:r>
          </a:p>
          <a:p>
            <a:r>
              <a:rPr lang="en-US"/>
              <a:t/>
            </a:r>
          </a:p>
          <a:p>
            <a:r>
              <a:rPr lang="en-US"/>
              <a:t>People in charge with experts advising.</a:t>
            </a:r>
          </a:p>
          <a:p>
            <a:r>
              <a:rPr lang="en-US"/>
              <a:t/>
            </a:r>
          </a:p>
          <a:p>
            <a:r>
              <a:rPr lang="en-US"/>
              <a:t>Reliable and Fair Models:</a:t>
            </a:r>
          </a:p>
          <a:p>
            <a:r>
              <a:rPr lang="en-US"/>
              <a:t/>
            </a:r>
          </a:p>
          <a:p>
            <a:r>
              <a:rPr lang="en-US"/>
              <a:t>Test models well, make sure they're fair.</a:t>
            </a:r>
          </a:p>
          <a:p>
            <a:r>
              <a:rPr lang="en-US"/>
              <a:t/>
            </a:r>
          </a:p>
          <a:p>
            <a:r>
              <a:rPr lang="en-US"/>
              <a:t>Protecting Data Privacy:</a:t>
            </a:r>
          </a:p>
          <a:p>
            <a:r>
              <a:rPr lang="en-US"/>
              <a:t/>
            </a:r>
          </a:p>
          <a:p>
            <a:r>
              <a:rPr lang="en-US"/>
              <a:t>Keep data safe, limit who can use it.</a:t>
            </a:r>
          </a:p>
          <a:p>
            <a:r>
              <a:rPr lang="en-US"/>
              <a:t/>
            </a:r>
          </a:p>
          <a:p>
            <a:r>
              <a:rPr lang="en-US"/>
              <a:t>Transparency and Communication:</a:t>
            </a:r>
          </a:p>
          <a:p>
            <a:r>
              <a:rPr lang="en-US"/>
              <a:t/>
            </a:r>
          </a:p>
          <a:p>
            <a:r>
              <a:rPr lang="en-US"/>
              <a:t>Explain what we're doing with data, be open.</a:t>
            </a:r>
          </a:p>
          <a:p>
            <a:r>
              <a:rPr lang="en-US"/>
              <a:t/>
            </a:r>
          </a:p>
          <a:p>
            <a:r>
              <a:rPr lang="en-US"/>
              <a:t>Diversity and Fairness:</a:t>
            </a:r>
          </a:p>
          <a:p>
            <a:r>
              <a:rPr lang="en-US"/>
              <a:t/>
            </a:r>
          </a:p>
          <a:p>
            <a:r>
              <a:rPr lang="en-US"/>
              <a:t>Have different types of people on the team, make sure our technology is fair.</a:t>
            </a:r>
          </a:p>
          <a:p>
            <a:r>
              <a:rPr lang="en-US"/>
              <a:t/>
            </a:r>
          </a:p>
          <a:p>
            <a:r>
              <a:rPr lang="en-US"/>
              <a:t>Social and Environmental Impact:</a:t>
            </a:r>
          </a:p>
          <a:p>
            <a:r>
              <a:rPr lang="en-US"/>
              <a:t/>
            </a:r>
          </a:p>
          <a:p>
            <a:r>
              <a:rPr lang="en-US"/>
              <a:t>Think about how our work affects people and the environment.</a:t>
            </a:r>
          </a:p>
          <a:p>
            <a:r>
              <a:rPr lang="en-US"/>
              <a:t/>
            </a:r>
          </a:p>
          <a:p>
            <a:r>
              <a:rPr lang="en-US"/>
              <a:t>Handling Complaints and Ethical Issues:</a:t>
            </a:r>
          </a:p>
          <a:p>
            <a:r>
              <a:rPr lang="en-US"/>
              <a:t/>
            </a:r>
          </a:p>
          <a:p>
            <a:r>
              <a:rPr lang="en-US"/>
              <a:t>Defined roles, grievance mechanisms, addressing violations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collected the data from 5 csv files and stored them in five data frames in a jupiter notebook </a:t>
            </a:r>
          </a:p>
          <a:p>
            <a:r>
              <a:rPr lang="en-US"/>
              <a:t/>
            </a:r>
          </a:p>
          <a:p>
            <a:r>
              <a:rPr lang="en-US"/>
              <a:t>Feature Engineering : </a:t>
            </a:r>
          </a:p>
          <a:p>
            <a:r>
              <a:rPr lang="en-US"/>
              <a:t/>
            </a:r>
          </a:p>
          <a:p>
            <a:r>
              <a:rPr lang="en-US"/>
              <a:t>how to create the colum of average absenteism </a:t>
            </a:r>
          </a:p>
          <a:p>
            <a:r>
              <a:rPr lang="en-US"/>
              <a:t/>
            </a:r>
          </a:p>
          <a:p>
            <a:r>
              <a:rPr lang="en-US"/>
              <a:t>feature refinement : </a:t>
            </a:r>
          </a:p>
          <a:p>
            <a:r>
              <a:rPr lang="en-US"/>
              <a:t/>
            </a:r>
          </a:p>
          <a:p>
            <a:r>
              <a:rPr lang="en-US"/>
              <a:t>Deletion of non useful columns : age, status </a:t>
            </a:r>
          </a:p>
          <a:p>
            <a:r>
              <a:rPr lang="en-US"/>
              <a:t/>
            </a:r>
          </a:p>
          <a:p>
            <a:r>
              <a:rPr lang="en-US"/>
              <a:t>one hot encoder (business travel)</a:t>
            </a:r>
          </a:p>
          <a:p>
            <a:r>
              <a:rPr lang="en-US"/>
              <a:t>standard scaler -1 1</a:t>
            </a:r>
          </a:p>
          <a:p>
            <a:r>
              <a:rPr lang="en-US"/>
              <a:t>custom mapping (attrition)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57.jpe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48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49.sv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11463" y="4079421"/>
            <a:ext cx="3353562" cy="4114800"/>
          </a:xfrm>
          <a:custGeom>
            <a:avLst/>
            <a:gdLst/>
            <a:ahLst/>
            <a:cxnLst/>
            <a:rect r="r" b="b" t="t" l="l"/>
            <a:pathLst>
              <a:path h="4114800" w="3353562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15778" y="1734574"/>
            <a:ext cx="3449246" cy="4807312"/>
          </a:xfrm>
          <a:custGeom>
            <a:avLst/>
            <a:gdLst/>
            <a:ahLst/>
            <a:cxnLst/>
            <a:rect r="r" b="b" t="t" l="l"/>
            <a:pathLst>
              <a:path h="4807312" w="3449246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5281" y="5275337"/>
            <a:ext cx="5888119" cy="3039741"/>
          </a:xfrm>
          <a:custGeom>
            <a:avLst/>
            <a:gdLst/>
            <a:ahLst/>
            <a:cxnLst/>
            <a:rect r="r" b="b" t="t" l="l"/>
            <a:pathLst>
              <a:path h="3039741" w="5888119">
                <a:moveTo>
                  <a:pt x="0" y="0"/>
                </a:moveTo>
                <a:lnTo>
                  <a:pt x="5888119" y="0"/>
                </a:lnTo>
                <a:lnTo>
                  <a:pt x="5888119" y="3039741"/>
                </a:lnTo>
                <a:lnTo>
                  <a:pt x="0" y="3039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26899" y="6433468"/>
            <a:ext cx="721633" cy="1075059"/>
          </a:xfrm>
          <a:custGeom>
            <a:avLst/>
            <a:gdLst/>
            <a:ahLst/>
            <a:cxnLst/>
            <a:rect r="r" b="b" t="t" l="l"/>
            <a:pathLst>
              <a:path h="1075059" w="721633">
                <a:moveTo>
                  <a:pt x="0" y="0"/>
                </a:moveTo>
                <a:lnTo>
                  <a:pt x="721633" y="0"/>
                </a:lnTo>
                <a:lnTo>
                  <a:pt x="721633" y="1075058"/>
                </a:lnTo>
                <a:lnTo>
                  <a:pt x="0" y="1075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18317" y="1838572"/>
            <a:ext cx="7483302" cy="31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ARTIFICIAL INTELLIGENCE PROJECT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05981" y="6674279"/>
            <a:ext cx="4158051" cy="52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92DCEF"/>
                </a:solidFill>
                <a:latin typeface="Mokoto"/>
              </a:rPr>
              <a:t>HumanForYou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54264" y="7984776"/>
            <a:ext cx="2521742" cy="2521742"/>
          </a:xfrm>
          <a:custGeom>
            <a:avLst/>
            <a:gdLst/>
            <a:ahLst/>
            <a:cxnLst/>
            <a:rect r="r" b="b" t="t" l="l"/>
            <a:pathLst>
              <a:path h="2521742" w="2521742">
                <a:moveTo>
                  <a:pt x="0" y="0"/>
                </a:moveTo>
                <a:lnTo>
                  <a:pt x="2521742" y="0"/>
                </a:lnTo>
                <a:lnTo>
                  <a:pt x="2521742" y="2521742"/>
                </a:lnTo>
                <a:lnTo>
                  <a:pt x="0" y="2521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05981" y="9182100"/>
            <a:ext cx="688866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36508" y="2464349"/>
            <a:ext cx="8197165" cy="76617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71031" y="756081"/>
            <a:ext cx="9619890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XGBOOST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53614" y="2239880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72607" y="9366763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7717" y="1862387"/>
            <a:ext cx="11412565" cy="6562225"/>
          </a:xfrm>
          <a:custGeom>
            <a:avLst/>
            <a:gdLst/>
            <a:ahLst/>
            <a:cxnLst/>
            <a:rect r="r" b="b" t="t" l="l"/>
            <a:pathLst>
              <a:path h="6562225" w="11412565">
                <a:moveTo>
                  <a:pt x="0" y="0"/>
                </a:moveTo>
                <a:lnTo>
                  <a:pt x="11412566" y="0"/>
                </a:lnTo>
                <a:lnTo>
                  <a:pt x="11412566" y="6562226"/>
                </a:lnTo>
                <a:lnTo>
                  <a:pt x="0" y="656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276" y="63672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0364" y="5586163"/>
            <a:ext cx="964283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92DCEF"/>
                </a:solidFill>
                <a:latin typeface="Mokoto"/>
              </a:rPr>
              <a:t>DEMONSTRATION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4173200" y="-1950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6062" y="2950373"/>
            <a:ext cx="1975877" cy="1938829"/>
          </a:xfrm>
          <a:custGeom>
            <a:avLst/>
            <a:gdLst/>
            <a:ahLst/>
            <a:cxnLst/>
            <a:rect r="r" b="b" t="t" l="l"/>
            <a:pathLst>
              <a:path h="1938829" w="1975877">
                <a:moveTo>
                  <a:pt x="0" y="0"/>
                </a:moveTo>
                <a:lnTo>
                  <a:pt x="1975876" y="0"/>
                </a:lnTo>
                <a:lnTo>
                  <a:pt x="1975876" y="1938829"/>
                </a:lnTo>
                <a:lnTo>
                  <a:pt x="0" y="1938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5231" y="3456581"/>
            <a:ext cx="1593495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4364" y="470629"/>
            <a:ext cx="2139165" cy="2099056"/>
          </a:xfrm>
          <a:custGeom>
            <a:avLst/>
            <a:gdLst/>
            <a:ahLst/>
            <a:cxnLst/>
            <a:rect r="r" b="b" t="t" l="l"/>
            <a:pathLst>
              <a:path h="2099056" w="2139165">
                <a:moveTo>
                  <a:pt x="0" y="0"/>
                </a:moveTo>
                <a:lnTo>
                  <a:pt x="2139165" y="0"/>
                </a:lnTo>
                <a:lnTo>
                  <a:pt x="2139165" y="2099056"/>
                </a:lnTo>
                <a:lnTo>
                  <a:pt x="0" y="209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20805" y="2876800"/>
            <a:ext cx="5246391" cy="524637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4432792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2655862" y="0"/>
                </a:moveTo>
                <a:lnTo>
                  <a:pt x="0" y="0"/>
                </a:lnTo>
                <a:lnTo>
                  <a:pt x="0" y="478055"/>
                </a:lnTo>
                <a:lnTo>
                  <a:pt x="2655862" y="478055"/>
                </a:lnTo>
                <a:lnTo>
                  <a:pt x="265586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9809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0" y="0"/>
                </a:moveTo>
                <a:lnTo>
                  <a:pt x="2655862" y="0"/>
                </a:lnTo>
                <a:lnTo>
                  <a:pt x="2655862" y="478055"/>
                </a:lnTo>
                <a:lnTo>
                  <a:pt x="0" y="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322" y="4899447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1810" y="5947660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94156" y="-1238000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6052" y="1037233"/>
            <a:ext cx="1788728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2522" y="3418472"/>
            <a:ext cx="3280270" cy="10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ntserrat"/>
              </a:rPr>
              <a:t>BEFORE RECRUITING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31810" y="3455369"/>
            <a:ext cx="3127490" cy="4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ntserrat"/>
              </a:rPr>
              <a:t>POST-HIRING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787" y="4828151"/>
            <a:ext cx="1818770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Monthly income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461454" y="7592952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6322" y="5423785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1787" y="5352489"/>
            <a:ext cx="2264257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Distance from Home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131810" y="4899447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427275" y="4828151"/>
            <a:ext cx="2462251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Job Satisfaction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131810" y="5423785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427275" y="5352489"/>
            <a:ext cx="2832025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Environment Satisfaction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27275" y="5874725"/>
            <a:ext cx="2264257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Percent Salary Hike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131810" y="6555337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427275" y="6484041"/>
            <a:ext cx="2462251" cy="2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Average Absenteeism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805" y="4016039"/>
            <a:ext cx="4272443" cy="5242261"/>
          </a:xfrm>
          <a:custGeom>
            <a:avLst/>
            <a:gdLst/>
            <a:ahLst/>
            <a:cxnLst/>
            <a:rect r="r" b="b" t="t" l="l"/>
            <a:pathLst>
              <a:path h="5242261" w="4272443">
                <a:moveTo>
                  <a:pt x="0" y="0"/>
                </a:moveTo>
                <a:lnTo>
                  <a:pt x="4272443" y="0"/>
                </a:lnTo>
                <a:lnTo>
                  <a:pt x="4272443" y="5242261"/>
                </a:lnTo>
                <a:lnTo>
                  <a:pt x="0" y="524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91385" y="304669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5562" y="4894458"/>
            <a:ext cx="3844978" cy="4045571"/>
          </a:xfrm>
          <a:custGeom>
            <a:avLst/>
            <a:gdLst/>
            <a:ahLst/>
            <a:cxnLst/>
            <a:rect r="r" b="b" t="t" l="l"/>
            <a:pathLst>
              <a:path h="4045571" w="3844978">
                <a:moveTo>
                  <a:pt x="0" y="0"/>
                </a:moveTo>
                <a:lnTo>
                  <a:pt x="3844977" y="0"/>
                </a:lnTo>
                <a:lnTo>
                  <a:pt x="3844977" y="4045571"/>
                </a:lnTo>
                <a:lnTo>
                  <a:pt x="0" y="404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65562" y="2285845"/>
            <a:ext cx="8295964" cy="130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Thank YOU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6062" y="3958889"/>
            <a:ext cx="6187938" cy="51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6"/>
              </a:lnSpc>
              <a:spcBef>
                <a:spcPct val="0"/>
              </a:spcBef>
            </a:pPr>
            <a:r>
              <a:rPr lang="en-US" sz="3033">
                <a:solidFill>
                  <a:srgbClr val="A2E3F9"/>
                </a:solidFill>
                <a:latin typeface="Montserrat Semi-Bold"/>
              </a:rPr>
              <a:t>ANY QUESTIONS?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13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765562" y="4894458"/>
            <a:ext cx="3844978" cy="4045571"/>
          </a:xfrm>
          <a:custGeom>
            <a:avLst/>
            <a:gdLst/>
            <a:ahLst/>
            <a:cxnLst/>
            <a:rect r="r" b="b" t="t" l="l"/>
            <a:pathLst>
              <a:path h="4045571" w="3844978">
                <a:moveTo>
                  <a:pt x="0" y="0"/>
                </a:moveTo>
                <a:lnTo>
                  <a:pt x="3844977" y="0"/>
                </a:lnTo>
                <a:lnTo>
                  <a:pt x="3844977" y="4045571"/>
                </a:lnTo>
                <a:lnTo>
                  <a:pt x="0" y="40455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422" y="222403"/>
            <a:ext cx="11111156" cy="9842193"/>
          </a:xfrm>
          <a:custGeom>
            <a:avLst/>
            <a:gdLst/>
            <a:ahLst/>
            <a:cxnLst/>
            <a:rect r="r" b="b" t="t" l="l"/>
            <a:pathLst>
              <a:path h="9842193" w="11111156">
                <a:moveTo>
                  <a:pt x="0" y="0"/>
                </a:moveTo>
                <a:lnTo>
                  <a:pt x="11111156" y="0"/>
                </a:lnTo>
                <a:lnTo>
                  <a:pt x="11111156" y="9842194"/>
                </a:lnTo>
                <a:lnTo>
                  <a:pt x="0" y="984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3768" y="2883889"/>
            <a:ext cx="3206023" cy="3313332"/>
            <a:chOff x="0" y="0"/>
            <a:chExt cx="6362700" cy="6575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1676" t="0" r="-167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40988" y="2883889"/>
            <a:ext cx="3206023" cy="3313332"/>
            <a:chOff x="0" y="0"/>
            <a:chExt cx="6362700" cy="6575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1676" t="0" r="-167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48274" y="2883889"/>
            <a:ext cx="3206023" cy="3313332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7"/>
              <a:stretch>
                <a:fillRect l="0" t="-3686" r="0" b="-368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316249" y="89535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OUR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3703" y="7238510"/>
            <a:ext cx="3509439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Bold"/>
              </a:rPr>
              <a:t>Ali Zouaoui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2061" y="6587380"/>
            <a:ext cx="3509439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Semi-Bold"/>
              </a:rPr>
              <a:t>Zakaria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9968" y="7238510"/>
            <a:ext cx="4808064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Bold"/>
              </a:rPr>
              <a:t>Zamouche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9281" y="6587380"/>
            <a:ext cx="3509439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Semi-Bold"/>
              </a:rPr>
              <a:t>Nadir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5546" y="7238510"/>
            <a:ext cx="4808064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Bold"/>
              </a:rPr>
              <a:t>Guellati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4858" y="6587380"/>
            <a:ext cx="3509439" cy="60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ntserrat Semi-Bold"/>
              </a:rPr>
              <a:t>Mohamed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65" y="2166071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61129" y="8599932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30453" y="3213284"/>
            <a:ext cx="5161175" cy="1983772"/>
            <a:chOff x="0" y="0"/>
            <a:chExt cx="1462734" cy="5622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453" y="6032685"/>
            <a:ext cx="5161175" cy="1983772"/>
            <a:chOff x="0" y="0"/>
            <a:chExt cx="1462734" cy="5622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63672" y="3159612"/>
            <a:ext cx="5161175" cy="1983772"/>
            <a:chOff x="0" y="0"/>
            <a:chExt cx="1462734" cy="5622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63412" y="5997279"/>
            <a:ext cx="5161175" cy="1983772"/>
            <a:chOff x="0" y="0"/>
            <a:chExt cx="1462734" cy="5622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96372" y="3213284"/>
            <a:ext cx="5161175" cy="1983772"/>
            <a:chOff x="0" y="0"/>
            <a:chExt cx="1462734" cy="5622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96372" y="6048637"/>
            <a:ext cx="5161175" cy="1983772"/>
            <a:chOff x="0" y="0"/>
            <a:chExt cx="1462734" cy="5622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0001" y="0"/>
                  </a:moveTo>
                  <a:lnTo>
                    <a:pt x="1432733" y="0"/>
                  </a:lnTo>
                  <a:cubicBezTo>
                    <a:pt x="1440690" y="0"/>
                    <a:pt x="1448321" y="3161"/>
                    <a:pt x="1453947" y="8787"/>
                  </a:cubicBezTo>
                  <a:cubicBezTo>
                    <a:pt x="1459573" y="14413"/>
                    <a:pt x="1462734" y="22044"/>
                    <a:pt x="1462734" y="30001"/>
                  </a:cubicBezTo>
                  <a:lnTo>
                    <a:pt x="1462734" y="532222"/>
                  </a:lnTo>
                  <a:cubicBezTo>
                    <a:pt x="1462734" y="540179"/>
                    <a:pt x="1459573" y="547810"/>
                    <a:pt x="1453947" y="553436"/>
                  </a:cubicBezTo>
                  <a:cubicBezTo>
                    <a:pt x="1448321" y="559062"/>
                    <a:pt x="1440690" y="562223"/>
                    <a:pt x="1432733" y="562223"/>
                  </a:cubicBezTo>
                  <a:lnTo>
                    <a:pt x="30001" y="562223"/>
                  </a:lnTo>
                  <a:cubicBezTo>
                    <a:pt x="22044" y="562223"/>
                    <a:pt x="14413" y="559062"/>
                    <a:pt x="8787" y="553436"/>
                  </a:cubicBezTo>
                  <a:cubicBezTo>
                    <a:pt x="3161" y="547810"/>
                    <a:pt x="0" y="540179"/>
                    <a:pt x="0" y="532222"/>
                  </a:cubicBezTo>
                  <a:lnTo>
                    <a:pt x="0" y="30001"/>
                  </a:lnTo>
                  <a:cubicBezTo>
                    <a:pt x="0" y="22044"/>
                    <a:pt x="3161" y="14413"/>
                    <a:pt x="8787" y="8787"/>
                  </a:cubicBezTo>
                  <a:cubicBezTo>
                    <a:pt x="14413" y="3161"/>
                    <a:pt x="22044" y="0"/>
                    <a:pt x="3000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648188" y="895350"/>
            <a:ext cx="11428772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TABLE OF CONTENTS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0030" y="3647535"/>
            <a:ext cx="1041516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72141" y="3674090"/>
            <a:ext cx="1511219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2808" y="6458084"/>
            <a:ext cx="1455959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5007" y="3775388"/>
            <a:ext cx="2808782" cy="54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77770" y="6404966"/>
            <a:ext cx="2432194" cy="110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Machine Learning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50035" y="3796062"/>
            <a:ext cx="3038154" cy="54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Ethics in AI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04842" y="3727763"/>
            <a:ext cx="1511219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70250" y="6509442"/>
            <a:ext cx="1455959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83360" y="6648385"/>
            <a:ext cx="3307868" cy="54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Demonstration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82735" y="3620972"/>
            <a:ext cx="2518527" cy="110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Data Pre-Processing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04842" y="6474036"/>
            <a:ext cx="1455959" cy="94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2"/>
              </a:lnSpc>
            </a:pPr>
            <a:r>
              <a:rPr lang="en-US" sz="5516">
                <a:solidFill>
                  <a:srgbClr val="003845"/>
                </a:solidFill>
                <a:latin typeface="Mokoto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216060" y="6683792"/>
            <a:ext cx="2596081" cy="54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3159">
                <a:solidFill>
                  <a:srgbClr val="003845"/>
                </a:solidFill>
                <a:latin typeface="Montserrat Bold"/>
              </a:rPr>
              <a:t>Conclusion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2320" y="3728731"/>
            <a:ext cx="2424056" cy="2424056"/>
            <a:chOff x="0" y="0"/>
            <a:chExt cx="638434" cy="638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6433" y="3948944"/>
            <a:ext cx="2424056" cy="2424056"/>
            <a:chOff x="0" y="0"/>
            <a:chExt cx="638434" cy="638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54975" y="3728731"/>
            <a:ext cx="2424056" cy="2424056"/>
            <a:chOff x="0" y="0"/>
            <a:chExt cx="638434" cy="638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89088" y="3948944"/>
            <a:ext cx="2424056" cy="2424056"/>
            <a:chOff x="0" y="0"/>
            <a:chExt cx="638434" cy="638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99056" y="4576644"/>
            <a:ext cx="3595357" cy="647164"/>
          </a:xfrm>
          <a:custGeom>
            <a:avLst/>
            <a:gdLst/>
            <a:ahLst/>
            <a:cxnLst/>
            <a:rect r="r" b="b" t="t" l="l"/>
            <a:pathLst>
              <a:path h="647164" w="3595357">
                <a:moveTo>
                  <a:pt x="0" y="0"/>
                </a:moveTo>
                <a:lnTo>
                  <a:pt x="3595357" y="0"/>
                </a:lnTo>
                <a:lnTo>
                  <a:pt x="3595357" y="647164"/>
                </a:lnTo>
                <a:lnTo>
                  <a:pt x="0" y="64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026780" y="4576644"/>
            <a:ext cx="3595357" cy="647164"/>
          </a:xfrm>
          <a:custGeom>
            <a:avLst/>
            <a:gdLst/>
            <a:ahLst/>
            <a:cxnLst/>
            <a:rect r="r" b="b" t="t" l="l"/>
            <a:pathLst>
              <a:path h="647164" w="3595357">
                <a:moveTo>
                  <a:pt x="3595358" y="0"/>
                </a:moveTo>
                <a:lnTo>
                  <a:pt x="0" y="0"/>
                </a:lnTo>
                <a:lnTo>
                  <a:pt x="0" y="647164"/>
                </a:lnTo>
                <a:lnTo>
                  <a:pt x="3595358" y="647164"/>
                </a:lnTo>
                <a:lnTo>
                  <a:pt x="35953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25047" y="3943932"/>
            <a:ext cx="2037906" cy="2037906"/>
          </a:xfrm>
          <a:custGeom>
            <a:avLst/>
            <a:gdLst/>
            <a:ahLst/>
            <a:cxnLst/>
            <a:rect r="r" b="b" t="t" l="l"/>
            <a:pathLst>
              <a:path h="2037906" w="2037906">
                <a:moveTo>
                  <a:pt x="0" y="0"/>
                </a:moveTo>
                <a:lnTo>
                  <a:pt x="2037906" y="0"/>
                </a:lnTo>
                <a:lnTo>
                  <a:pt x="2037906" y="2037906"/>
                </a:lnTo>
                <a:lnTo>
                  <a:pt x="0" y="2037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74862" y="4220659"/>
            <a:ext cx="2027197" cy="2006298"/>
          </a:xfrm>
          <a:custGeom>
            <a:avLst/>
            <a:gdLst/>
            <a:ahLst/>
            <a:cxnLst/>
            <a:rect r="r" b="b" t="t" l="l"/>
            <a:pathLst>
              <a:path h="2006298" w="2027197">
                <a:moveTo>
                  <a:pt x="0" y="0"/>
                </a:moveTo>
                <a:lnTo>
                  <a:pt x="2027198" y="0"/>
                </a:lnTo>
                <a:lnTo>
                  <a:pt x="2027198" y="2006298"/>
                </a:lnTo>
                <a:lnTo>
                  <a:pt x="0" y="2006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15838" y="6780635"/>
            <a:ext cx="32802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CESI EXIA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23819" y="6780635"/>
            <a:ext cx="4286367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HUMANFORYOU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935010" y="4317611"/>
            <a:ext cx="1132212" cy="1686721"/>
          </a:xfrm>
          <a:custGeom>
            <a:avLst/>
            <a:gdLst/>
            <a:ahLst/>
            <a:cxnLst/>
            <a:rect r="r" b="b" t="t" l="l"/>
            <a:pathLst>
              <a:path h="1686721" w="1132212">
                <a:moveTo>
                  <a:pt x="0" y="0"/>
                </a:moveTo>
                <a:lnTo>
                  <a:pt x="1132212" y="0"/>
                </a:lnTo>
                <a:lnTo>
                  <a:pt x="1132212" y="1686722"/>
                </a:lnTo>
                <a:lnTo>
                  <a:pt x="0" y="1686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651196" y="9182100"/>
            <a:ext cx="985607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005644" y="512236"/>
            <a:ext cx="2054363" cy="2015843"/>
          </a:xfrm>
          <a:custGeom>
            <a:avLst/>
            <a:gdLst/>
            <a:ahLst/>
            <a:cxnLst/>
            <a:rect r="r" b="b" t="t" l="l"/>
            <a:pathLst>
              <a:path h="2015843" w="2054363">
                <a:moveTo>
                  <a:pt x="0" y="0"/>
                </a:moveTo>
                <a:lnTo>
                  <a:pt x="2054362" y="0"/>
                </a:lnTo>
                <a:lnTo>
                  <a:pt x="2054362" y="2015843"/>
                </a:lnTo>
                <a:lnTo>
                  <a:pt x="0" y="2015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303608" y="1099794"/>
            <a:ext cx="145843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7717" y="1862387"/>
            <a:ext cx="11412565" cy="6562225"/>
          </a:xfrm>
          <a:custGeom>
            <a:avLst/>
            <a:gdLst/>
            <a:ahLst/>
            <a:cxnLst/>
            <a:rect r="r" b="b" t="t" l="l"/>
            <a:pathLst>
              <a:path h="6562225" w="11412565">
                <a:moveTo>
                  <a:pt x="0" y="0"/>
                </a:moveTo>
                <a:lnTo>
                  <a:pt x="11412566" y="0"/>
                </a:lnTo>
                <a:lnTo>
                  <a:pt x="11412566" y="6562226"/>
                </a:lnTo>
                <a:lnTo>
                  <a:pt x="0" y="656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276" y="63672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6201" y="5622637"/>
            <a:ext cx="7935597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ETHICS IN AI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4173200" y="-1950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56062" y="2950373"/>
            <a:ext cx="1975877" cy="1938829"/>
          </a:xfrm>
          <a:custGeom>
            <a:avLst/>
            <a:gdLst/>
            <a:ahLst/>
            <a:cxnLst/>
            <a:rect r="r" b="b" t="t" l="l"/>
            <a:pathLst>
              <a:path h="1938829" w="1975877">
                <a:moveTo>
                  <a:pt x="0" y="0"/>
                </a:moveTo>
                <a:lnTo>
                  <a:pt x="1975876" y="0"/>
                </a:lnTo>
                <a:lnTo>
                  <a:pt x="1975876" y="1938829"/>
                </a:lnTo>
                <a:lnTo>
                  <a:pt x="0" y="1938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5231" y="3466106"/>
            <a:ext cx="147753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92DCEF"/>
                </a:solidFill>
                <a:latin typeface="Mokoto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760" y="6676662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156671" y="1035476"/>
            <a:ext cx="5532504" cy="4114800"/>
          </a:xfrm>
          <a:custGeom>
            <a:avLst/>
            <a:gdLst/>
            <a:ahLst/>
            <a:cxnLst/>
            <a:rect r="r" b="b" t="t" l="l"/>
            <a:pathLst>
              <a:path h="4114800" w="5532504">
                <a:moveTo>
                  <a:pt x="0" y="0"/>
                </a:moveTo>
                <a:lnTo>
                  <a:pt x="5532505" y="0"/>
                </a:lnTo>
                <a:lnTo>
                  <a:pt x="5532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4586" y="1028700"/>
            <a:ext cx="2424056" cy="2424056"/>
            <a:chOff x="0" y="0"/>
            <a:chExt cx="638434" cy="638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248913"/>
            <a:ext cx="2424056" cy="2424056"/>
            <a:chOff x="0" y="0"/>
            <a:chExt cx="638434" cy="638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40364" y="1028700"/>
            <a:ext cx="2424056" cy="2424056"/>
            <a:chOff x="0" y="0"/>
            <a:chExt cx="638434" cy="6384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74477" y="1248913"/>
            <a:ext cx="2424056" cy="2424056"/>
            <a:chOff x="0" y="0"/>
            <a:chExt cx="638434" cy="6384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80805" y="1028700"/>
            <a:ext cx="2424056" cy="2424056"/>
            <a:chOff x="0" y="0"/>
            <a:chExt cx="638434" cy="6384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14918" y="1248913"/>
            <a:ext cx="2424056" cy="2424056"/>
            <a:chOff x="0" y="0"/>
            <a:chExt cx="638434" cy="6384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334948" y="918593"/>
            <a:ext cx="2424056" cy="2424056"/>
            <a:chOff x="0" y="0"/>
            <a:chExt cx="638434" cy="6384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69062" y="1248913"/>
            <a:ext cx="2424056" cy="2424056"/>
            <a:chOff x="0" y="0"/>
            <a:chExt cx="638434" cy="6384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523600" y="5238750"/>
            <a:ext cx="2424056" cy="2424056"/>
            <a:chOff x="0" y="0"/>
            <a:chExt cx="638434" cy="6384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257714" y="5458963"/>
            <a:ext cx="2424056" cy="2424056"/>
            <a:chOff x="0" y="0"/>
            <a:chExt cx="638434" cy="63843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066070" y="5238750"/>
            <a:ext cx="2424056" cy="2424056"/>
            <a:chOff x="0" y="0"/>
            <a:chExt cx="638434" cy="6384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800183" y="5458963"/>
            <a:ext cx="2424056" cy="2424056"/>
            <a:chOff x="0" y="0"/>
            <a:chExt cx="638434" cy="6384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672375" y="5143500"/>
            <a:ext cx="2424056" cy="2424056"/>
            <a:chOff x="0" y="0"/>
            <a:chExt cx="638434" cy="63843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408670" y="5363713"/>
            <a:ext cx="2424056" cy="2424056"/>
            <a:chOff x="0" y="0"/>
            <a:chExt cx="638434" cy="63843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518307" y="1347383"/>
            <a:ext cx="1444841" cy="2227116"/>
          </a:xfrm>
          <a:custGeom>
            <a:avLst/>
            <a:gdLst/>
            <a:ahLst/>
            <a:cxnLst/>
            <a:rect r="r" b="b" t="t" l="l"/>
            <a:pathLst>
              <a:path h="2227116" w="1444841">
                <a:moveTo>
                  <a:pt x="0" y="0"/>
                </a:moveTo>
                <a:lnTo>
                  <a:pt x="1444842" y="0"/>
                </a:lnTo>
                <a:lnTo>
                  <a:pt x="1444842" y="2227116"/>
                </a:lnTo>
                <a:lnTo>
                  <a:pt x="0" y="2227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715968" y="1432241"/>
            <a:ext cx="1741075" cy="2057400"/>
          </a:xfrm>
          <a:custGeom>
            <a:avLst/>
            <a:gdLst/>
            <a:ahLst/>
            <a:cxnLst/>
            <a:rect r="r" b="b" t="t" l="l"/>
            <a:pathLst>
              <a:path h="2057400" w="1741075">
                <a:moveTo>
                  <a:pt x="0" y="0"/>
                </a:moveTo>
                <a:lnTo>
                  <a:pt x="1741075" y="0"/>
                </a:lnTo>
                <a:lnTo>
                  <a:pt x="174107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0111294" y="1703819"/>
            <a:ext cx="2031304" cy="1514245"/>
          </a:xfrm>
          <a:custGeom>
            <a:avLst/>
            <a:gdLst/>
            <a:ahLst/>
            <a:cxnLst/>
            <a:rect r="r" b="b" t="t" l="l"/>
            <a:pathLst>
              <a:path h="1514245" w="2031304">
                <a:moveTo>
                  <a:pt x="0" y="0"/>
                </a:moveTo>
                <a:lnTo>
                  <a:pt x="2031304" y="0"/>
                </a:lnTo>
                <a:lnTo>
                  <a:pt x="2031304" y="1514245"/>
                </a:lnTo>
                <a:lnTo>
                  <a:pt x="0" y="1514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110277" y="1301836"/>
            <a:ext cx="2341626" cy="2318210"/>
          </a:xfrm>
          <a:custGeom>
            <a:avLst/>
            <a:gdLst/>
            <a:ahLst/>
            <a:cxnLst/>
            <a:rect r="r" b="b" t="t" l="l"/>
            <a:pathLst>
              <a:path h="2318210" w="2341626">
                <a:moveTo>
                  <a:pt x="0" y="0"/>
                </a:moveTo>
                <a:lnTo>
                  <a:pt x="2341626" y="0"/>
                </a:lnTo>
                <a:lnTo>
                  <a:pt x="2341626" y="2318210"/>
                </a:lnTo>
                <a:lnTo>
                  <a:pt x="0" y="2318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4418651" y="5880046"/>
            <a:ext cx="2102181" cy="1581891"/>
          </a:xfrm>
          <a:custGeom>
            <a:avLst/>
            <a:gdLst/>
            <a:ahLst/>
            <a:cxnLst/>
            <a:rect r="r" b="b" t="t" l="l"/>
            <a:pathLst>
              <a:path h="1581891" w="2102181">
                <a:moveTo>
                  <a:pt x="0" y="0"/>
                </a:moveTo>
                <a:lnTo>
                  <a:pt x="2102181" y="0"/>
                </a:lnTo>
                <a:lnTo>
                  <a:pt x="2102181" y="1581891"/>
                </a:lnTo>
                <a:lnTo>
                  <a:pt x="0" y="15818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176690" y="5567993"/>
            <a:ext cx="1671042" cy="2205996"/>
          </a:xfrm>
          <a:custGeom>
            <a:avLst/>
            <a:gdLst/>
            <a:ahLst/>
            <a:cxnLst/>
            <a:rect r="r" b="b" t="t" l="l"/>
            <a:pathLst>
              <a:path h="2205996" w="1671042">
                <a:moveTo>
                  <a:pt x="0" y="0"/>
                </a:moveTo>
                <a:lnTo>
                  <a:pt x="1671042" y="0"/>
                </a:lnTo>
                <a:lnTo>
                  <a:pt x="1671042" y="2205996"/>
                </a:lnTo>
                <a:lnTo>
                  <a:pt x="0" y="22059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3752733" y="5600488"/>
            <a:ext cx="1735931" cy="2057400"/>
          </a:xfrm>
          <a:custGeom>
            <a:avLst/>
            <a:gdLst/>
            <a:ahLst/>
            <a:cxnLst/>
            <a:rect r="r" b="b" t="t" l="l"/>
            <a:pathLst>
              <a:path h="2057400" w="1735931">
                <a:moveTo>
                  <a:pt x="0" y="0"/>
                </a:moveTo>
                <a:lnTo>
                  <a:pt x="1735931" y="0"/>
                </a:lnTo>
                <a:lnTo>
                  <a:pt x="173593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910090" y="3788284"/>
            <a:ext cx="351826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Respect for human autonomy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50083" y="3883534"/>
            <a:ext cx="426688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Technical robustness &amp; Security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24418" y="3883534"/>
            <a:ext cx="4045855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Confidentiality &amp; Data governance</a:t>
            </a:r>
          </a:p>
          <a:p>
            <a:pPr>
              <a:lnSpc>
                <a:spcPts val="3640"/>
              </a:lnSpc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14069062" y="3898883"/>
            <a:ext cx="34060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Transparency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162993" y="8083044"/>
            <a:ext cx="658810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Diversity &amp; Equity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753104" y="8025760"/>
            <a:ext cx="396687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Environmental and societal well-being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313420" y="8025760"/>
            <a:ext cx="345689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83">
                <a:solidFill>
                  <a:srgbClr val="FFFFFF"/>
                </a:solidFill>
                <a:latin typeface="Montserrat Semi-Bold"/>
              </a:rPr>
              <a:t>Responsibility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7242" y="446011"/>
            <a:ext cx="2054363" cy="2015843"/>
          </a:xfrm>
          <a:custGeom>
            <a:avLst/>
            <a:gdLst/>
            <a:ahLst/>
            <a:cxnLst/>
            <a:rect r="r" b="b" t="t" l="l"/>
            <a:pathLst>
              <a:path h="2015843" w="2054363">
                <a:moveTo>
                  <a:pt x="0" y="0"/>
                </a:moveTo>
                <a:lnTo>
                  <a:pt x="2054363" y="0"/>
                </a:lnTo>
                <a:lnTo>
                  <a:pt x="2054363" y="2015843"/>
                </a:lnTo>
                <a:lnTo>
                  <a:pt x="0" y="2015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5059" y="3576279"/>
            <a:ext cx="5179641" cy="945679"/>
            <a:chOff x="0" y="0"/>
            <a:chExt cx="3617122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54611" y="5208690"/>
            <a:ext cx="3071322" cy="905305"/>
            <a:chOff x="0" y="0"/>
            <a:chExt cx="1170341" cy="344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94423" y="5208690"/>
            <a:ext cx="3071322" cy="905305"/>
            <a:chOff x="0" y="0"/>
            <a:chExt cx="1170341" cy="3449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34235" y="5208690"/>
            <a:ext cx="3071322" cy="905305"/>
            <a:chOff x="0" y="0"/>
            <a:chExt cx="1170341" cy="3449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74047" y="5208690"/>
            <a:ext cx="3071322" cy="905305"/>
            <a:chOff x="0" y="0"/>
            <a:chExt cx="1170341" cy="3449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17367" y="5208690"/>
            <a:ext cx="3071322" cy="905305"/>
            <a:chOff x="0" y="0"/>
            <a:chExt cx="1170341" cy="3449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4276715" y="4578647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9876003" y="4578647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5291128" y="4578647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7038533" y="6113995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2517217" y="6113995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536990" y="3707806"/>
            <a:ext cx="539784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12">
                <a:solidFill>
                  <a:srgbClr val="000000"/>
                </a:solidFill>
                <a:latin typeface="Montserrat Semi-Bold"/>
              </a:rPr>
              <a:t>DATA COLLECTION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97501" y="5361815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37313" y="5361815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77125" y="5361815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16937" y="5361815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60257" y="5361815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20095" y="1090720"/>
            <a:ext cx="8577230" cy="70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92DCEF"/>
                </a:solidFill>
                <a:latin typeface="Mokoto"/>
              </a:rPr>
              <a:t>DATA-PREPROCESSING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65206" y="1033570"/>
            <a:ext cx="145843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714683" y="3576279"/>
            <a:ext cx="5179641" cy="945679"/>
            <a:chOff x="0" y="0"/>
            <a:chExt cx="3617122" cy="660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194307" y="3576279"/>
            <a:ext cx="5179641" cy="945679"/>
            <a:chOff x="0" y="0"/>
            <a:chExt cx="3617122" cy="660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799199" y="3714496"/>
            <a:ext cx="446010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12">
                <a:solidFill>
                  <a:srgbClr val="000000"/>
                </a:solidFill>
                <a:latin typeface="Montserrat Semi-Bold"/>
              </a:rPr>
              <a:t>DATA SPLITTING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038465" y="6801189"/>
            <a:ext cx="5179641" cy="945679"/>
            <a:chOff x="0" y="0"/>
            <a:chExt cx="3617122" cy="660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3295566" y="7014313"/>
            <a:ext cx="584843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89">
                <a:solidFill>
                  <a:srgbClr val="000000"/>
                </a:solidFill>
                <a:latin typeface="Montserrat Semi-Bold"/>
              </a:rPr>
              <a:t>FEATURE ENGINEERING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803839" y="6801189"/>
            <a:ext cx="5179641" cy="945679"/>
            <a:chOff x="0" y="0"/>
            <a:chExt cx="3617122" cy="660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7319419" y="3714496"/>
            <a:ext cx="447965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12">
                <a:solidFill>
                  <a:srgbClr val="000000"/>
                </a:solidFill>
                <a:latin typeface="Montserrat Semi-Bold"/>
              </a:rPr>
              <a:t>DATA CLEANING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6820003"/>
            <a:ext cx="4690057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80">
                <a:solidFill>
                  <a:srgbClr val="000000"/>
                </a:solidFill>
                <a:latin typeface="Montserrat Semi-Bold"/>
              </a:rPr>
              <a:t>DATA TRANSFORMATION</a:t>
            </a:r>
          </a:p>
          <a:p>
            <a:pPr algn="ctr">
              <a:lnSpc>
                <a:spcPts val="3500"/>
              </a:lnSpc>
            </a:pPr>
            <a:r>
              <a:rPr lang="en-US" sz="2500" spc="80">
                <a:solidFill>
                  <a:srgbClr val="000000"/>
                </a:solidFill>
                <a:latin typeface="Montserrat Semi-Bold"/>
              </a:rPr>
              <a:t> &amp; SCALING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690617"/>
            <a:ext cx="3071322" cy="905305"/>
            <a:chOff x="0" y="0"/>
            <a:chExt cx="1170341" cy="3449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68512" y="4690617"/>
            <a:ext cx="3071322" cy="905305"/>
            <a:chOff x="0" y="0"/>
            <a:chExt cx="1170341" cy="344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08324" y="4690617"/>
            <a:ext cx="3071322" cy="905305"/>
            <a:chOff x="0" y="0"/>
            <a:chExt cx="1170341" cy="3449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48136" y="4690617"/>
            <a:ext cx="3071322" cy="905305"/>
            <a:chOff x="0" y="0"/>
            <a:chExt cx="1170341" cy="3449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2003358" y="4060574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7791185" y="4060574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5304173" y="5595922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783797" y="5595922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471590" y="484374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11402" y="484374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51214" y="484374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91026" y="484374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3529" y="995470"/>
            <a:ext cx="8465850" cy="70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92DCEF"/>
                </a:solidFill>
                <a:latin typeface="Mokoto"/>
              </a:rPr>
              <a:t>MACHINE LEARNING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8700" y="3058206"/>
            <a:ext cx="5179641" cy="945679"/>
            <a:chOff x="0" y="0"/>
            <a:chExt cx="3617122" cy="660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843107" y="3331863"/>
            <a:ext cx="3917616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Model Training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508324" y="3058206"/>
            <a:ext cx="5179641" cy="945679"/>
            <a:chOff x="0" y="0"/>
            <a:chExt cx="3617122" cy="660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251422" y="3383223"/>
            <a:ext cx="2041058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best fit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8700" y="6283115"/>
            <a:ext cx="5179641" cy="945679"/>
            <a:chOff x="0" y="0"/>
            <a:chExt cx="3617122" cy="660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07365" y="6619779"/>
            <a:ext cx="4353358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Model evaluation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508324" y="6283115"/>
            <a:ext cx="5179641" cy="945679"/>
            <a:chOff x="0" y="0"/>
            <a:chExt cx="3617122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17122" cy="660400"/>
            </a:xfrm>
            <a:custGeom>
              <a:avLst/>
              <a:gdLst/>
              <a:ahLst/>
              <a:cxnLst/>
              <a:rect r="r" b="b" t="t" l="l"/>
              <a:pathLst>
                <a:path h="660400" w="3617122">
                  <a:moveTo>
                    <a:pt x="349266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535940"/>
                  </a:lnTo>
                  <a:cubicBezTo>
                    <a:pt x="3617122" y="604520"/>
                    <a:pt x="3561242" y="660400"/>
                    <a:pt x="3492662" y="660400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7553238" y="6608133"/>
            <a:ext cx="3230560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MODEL TUNING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155986" y="6225965"/>
            <a:ext cx="4991764" cy="1058249"/>
            <a:chOff x="0" y="0"/>
            <a:chExt cx="3617122" cy="76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17122" cy="766826"/>
            </a:xfrm>
            <a:custGeom>
              <a:avLst/>
              <a:gdLst/>
              <a:ahLst/>
              <a:cxnLst/>
              <a:rect r="r" b="b" t="t" l="l"/>
              <a:pathLst>
                <a:path h="766826" w="3617122">
                  <a:moveTo>
                    <a:pt x="3492662" y="766826"/>
                  </a:moveTo>
                  <a:lnTo>
                    <a:pt x="124460" y="766826"/>
                  </a:lnTo>
                  <a:cubicBezTo>
                    <a:pt x="55880" y="766826"/>
                    <a:pt x="0" y="710946"/>
                    <a:pt x="0" y="6423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642366"/>
                  </a:lnTo>
                  <a:cubicBezTo>
                    <a:pt x="3617122" y="710946"/>
                    <a:pt x="3561242" y="766826"/>
                    <a:pt x="3492662" y="766826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908474" y="3396439"/>
            <a:ext cx="3486787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Model TESTING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153028" y="3014272"/>
            <a:ext cx="5152512" cy="1073377"/>
            <a:chOff x="0" y="0"/>
            <a:chExt cx="3617122" cy="75352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617122" cy="753523"/>
            </a:xfrm>
            <a:custGeom>
              <a:avLst/>
              <a:gdLst/>
              <a:ahLst/>
              <a:cxnLst/>
              <a:rect r="r" b="b" t="t" l="l"/>
              <a:pathLst>
                <a:path h="753523" w="3617122">
                  <a:moveTo>
                    <a:pt x="3492662" y="753523"/>
                  </a:moveTo>
                  <a:lnTo>
                    <a:pt x="124460" y="753523"/>
                  </a:lnTo>
                  <a:cubicBezTo>
                    <a:pt x="55880" y="753523"/>
                    <a:pt x="0" y="697643"/>
                    <a:pt x="0" y="629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2662" y="0"/>
                  </a:lnTo>
                  <a:cubicBezTo>
                    <a:pt x="3561242" y="0"/>
                    <a:pt x="3617122" y="55880"/>
                    <a:pt x="3617122" y="124460"/>
                  </a:cubicBezTo>
                  <a:lnTo>
                    <a:pt x="3617122" y="629063"/>
                  </a:lnTo>
                  <a:cubicBezTo>
                    <a:pt x="3617122" y="697643"/>
                    <a:pt x="3561242" y="753523"/>
                    <a:pt x="3492662" y="753523"/>
                  </a:cubicBezTo>
                  <a:close/>
                </a:path>
              </a:pathLst>
            </a:custGeom>
            <a:solidFill>
              <a:srgbClr val="00F9FF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12330337" y="6602886"/>
            <a:ext cx="4817412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FEATURE IMPORTANCE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4729284" y="4690617"/>
            <a:ext cx="3071322" cy="905305"/>
            <a:chOff x="0" y="0"/>
            <a:chExt cx="1170341" cy="34497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990869" y="4690617"/>
            <a:ext cx="3071322" cy="905305"/>
            <a:chOff x="0" y="0"/>
            <a:chExt cx="1170341" cy="34497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70341" cy="344971"/>
            </a:xfrm>
            <a:custGeom>
              <a:avLst/>
              <a:gdLst/>
              <a:ahLst/>
              <a:cxnLst/>
              <a:rect r="r" b="b" t="t" l="l"/>
              <a:pathLst>
                <a:path h="344971" w="1170341">
                  <a:moveTo>
                    <a:pt x="0" y="0"/>
                  </a:moveTo>
                  <a:lnTo>
                    <a:pt x="967141" y="0"/>
                  </a:lnTo>
                  <a:lnTo>
                    <a:pt x="1170341" y="172485"/>
                  </a:lnTo>
                  <a:lnTo>
                    <a:pt x="967141" y="344971"/>
                  </a:lnTo>
                  <a:lnTo>
                    <a:pt x="0" y="344971"/>
                  </a:lnTo>
                  <a:lnTo>
                    <a:pt x="203200" y="172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9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77800" y="-66675"/>
              <a:ext cx="916341" cy="411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431600" y="484397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051684" y="4843742"/>
            <a:ext cx="2185543" cy="53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99">
                <a:solidFill>
                  <a:srgbClr val="000000"/>
                </a:solidFill>
                <a:latin typeface="Mokoto Semi-Bold"/>
              </a:rPr>
              <a:t>06</a:t>
            </a:r>
          </a:p>
        </p:txBody>
      </p:sp>
      <p:sp>
        <p:nvSpPr>
          <p:cNvPr name="AutoShape 50" id="50"/>
          <p:cNvSpPr/>
          <p:nvPr/>
        </p:nvSpPr>
        <p:spPr>
          <a:xfrm flipV="true">
            <a:off x="13260162" y="4087649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6106355" y="5595922"/>
            <a:ext cx="0" cy="630043"/>
          </a:xfrm>
          <a:prstGeom prst="line">
            <a:avLst/>
          </a:prstGeom>
          <a:ln cap="flat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12908474" y="3396439"/>
            <a:ext cx="3727516" cy="39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279" spc="72">
                <a:solidFill>
                  <a:srgbClr val="000000"/>
                </a:solidFill>
                <a:latin typeface="Mokoto Semi-Bold"/>
              </a:rPr>
              <a:t>MODEL TESTING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700653" y="9182100"/>
            <a:ext cx="99037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08</a:t>
            </a:r>
          </a:p>
        </p:txBody>
      </p:sp>
      <p:sp>
        <p:nvSpPr>
          <p:cNvPr name="Freeform 54" id="54"/>
          <p:cNvSpPr/>
          <p:nvPr/>
        </p:nvSpPr>
        <p:spPr>
          <a:xfrm flipH="false" flipV="false" rot="0">
            <a:off x="4467242" y="446011"/>
            <a:ext cx="2054363" cy="2015843"/>
          </a:xfrm>
          <a:custGeom>
            <a:avLst/>
            <a:gdLst/>
            <a:ahLst/>
            <a:cxnLst/>
            <a:rect r="r" b="b" t="t" l="l"/>
            <a:pathLst>
              <a:path h="2015843" w="2054363">
                <a:moveTo>
                  <a:pt x="0" y="0"/>
                </a:moveTo>
                <a:lnTo>
                  <a:pt x="2054363" y="0"/>
                </a:lnTo>
                <a:lnTo>
                  <a:pt x="2054363" y="2015843"/>
                </a:lnTo>
                <a:lnTo>
                  <a:pt x="0" y="201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4765206" y="1033570"/>
            <a:ext cx="155832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7308" y="895350"/>
            <a:ext cx="11375776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MODELS EVALUATION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8521" y="2843578"/>
            <a:ext cx="3022810" cy="92293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true" rot="0">
            <a:off x="12961129" y="8599932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3374013" y="60893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31508" y="3028804"/>
            <a:ext cx="5950612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LOGISTIC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1508" y="5357064"/>
            <a:ext cx="3967777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PERCEPTRON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1508" y="7588188"/>
            <a:ext cx="3967777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DECISION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2281" y="3007248"/>
            <a:ext cx="4476196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RANDOM 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03206" y="7521971"/>
            <a:ext cx="3967777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XGBOOST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03206" y="5281057"/>
            <a:ext cx="1849363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SVM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8521" y="5117387"/>
            <a:ext cx="3022810" cy="92293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521" y="7391196"/>
            <a:ext cx="3022810" cy="92293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49294" y="2843578"/>
            <a:ext cx="3022810" cy="92293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30219" y="7347523"/>
            <a:ext cx="3022810" cy="92293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30219" y="5084065"/>
            <a:ext cx="3022810" cy="92293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700653" y="9182100"/>
            <a:ext cx="886693" cy="61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A2E3F9"/>
                </a:solidFill>
                <a:latin typeface="Mokoto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DAF_rYTVm6c</dc:identifier>
  <dcterms:modified xsi:type="dcterms:W3CDTF">2011-08-01T06:04:30Z</dcterms:modified>
  <cp:revision>1</cp:revision>
  <dc:title>START UP ARTIFICIAL INTELLIGENCE</dc:title>
</cp:coreProperties>
</file>